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5BD9DDA2-4626-4185-9602-08CB65329216}"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5BD9DDA2-4626-4185-9602-08CB65329216}"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5BD9DDA2-4626-4185-9602-08CB65329216}"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BD9DDA2-4626-4185-9602-08CB6532921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DC6AD43-AE5A-4F6C-8D5B-D727A6339E41}" type="datetimeFigureOut">
              <a:rPr lang="ar-IQ" smtClean="0"/>
              <a:t>07/04/1439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5BD9DDA2-4626-4185-9602-08CB65329216}"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DC6AD43-AE5A-4F6C-8D5B-D727A6339E41}" type="datetimeFigureOut">
              <a:rPr lang="ar-IQ" smtClean="0"/>
              <a:t>07/04/1439</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BD9DDA2-4626-4185-9602-08CB65329216}"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87624" y="1628800"/>
            <a:ext cx="7315904" cy="1355410"/>
          </a:xfrm>
        </p:spPr>
        <p:txBody>
          <a:bodyPr/>
          <a:lstStyle/>
          <a:p>
            <a:pPr algn="just" rtl="0">
              <a:lnSpc>
                <a:spcPct val="150000"/>
              </a:lnSpc>
              <a:spcAft>
                <a:spcPts val="600"/>
              </a:spcAft>
              <a:tabLst>
                <a:tab pos="1736090" algn="l"/>
              </a:tabLst>
            </a:pPr>
            <a:r>
              <a:rPr lang="en-US" b="1" dirty="0" err="1" smtClean="0">
                <a:effectLst/>
                <a:latin typeface="Times New Roman"/>
                <a:ea typeface="Calibri"/>
                <a:cs typeface="Arial"/>
              </a:rPr>
              <a:t>Abomasal</a:t>
            </a:r>
            <a:r>
              <a:rPr lang="en-US" b="1" dirty="0" smtClean="0">
                <a:effectLst/>
                <a:latin typeface="Times New Roman"/>
                <a:ea typeface="Calibri"/>
                <a:cs typeface="Arial"/>
              </a:rPr>
              <a:t> Ulcers</a:t>
            </a:r>
            <a:endParaRPr lang="en-US" sz="3600" dirty="0">
              <a:ea typeface="Calibri"/>
              <a:cs typeface="Arial"/>
            </a:endParaRPr>
          </a:p>
        </p:txBody>
      </p:sp>
      <p:sp>
        <p:nvSpPr>
          <p:cNvPr id="3" name="عنوان فرعي 2"/>
          <p:cNvSpPr>
            <a:spLocks noGrp="1"/>
          </p:cNvSpPr>
          <p:nvPr>
            <p:ph type="subTitle" idx="1"/>
          </p:nvPr>
        </p:nvSpPr>
        <p:spPr>
          <a:xfrm>
            <a:off x="1115616" y="3645024"/>
            <a:ext cx="7406640" cy="1752600"/>
          </a:xfrm>
        </p:spPr>
        <p:txBody>
          <a:bodyPr>
            <a:normAutofit/>
          </a:bodyPr>
          <a:lstStyle/>
          <a:p>
            <a:r>
              <a:rPr lang="en-US" sz="2800" dirty="0" smtClean="0">
                <a:latin typeface="Times New Roman" pitchFamily="18" charset="0"/>
                <a:cs typeface="Times New Roman" pitchFamily="18" charset="0"/>
              </a:rPr>
              <a:t>By </a:t>
            </a:r>
          </a:p>
          <a:p>
            <a:r>
              <a:rPr lang="en-US" sz="2800" dirty="0" smtClean="0">
                <a:latin typeface="Times New Roman" pitchFamily="18" charset="0"/>
                <a:cs typeface="Times New Roman" pitchFamily="18" charset="0"/>
              </a:rPr>
              <a:t>Hussein </a:t>
            </a:r>
            <a:r>
              <a:rPr lang="en-US" sz="2800" dirty="0" err="1" smtClean="0">
                <a:latin typeface="Times New Roman" pitchFamily="18" charset="0"/>
                <a:cs typeface="Times New Roman" pitchFamily="18" charset="0"/>
              </a:rPr>
              <a:t>AlNaji</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80822887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712968" cy="2880084"/>
          </a:xfrm>
          <a:prstGeom prst="rect">
            <a:avLst/>
          </a:prstGeom>
        </p:spPr>
        <p:txBody>
          <a:bodyPr wrap="square">
            <a:spAutoFit/>
          </a:bodyPr>
          <a:lstStyle/>
          <a:p>
            <a:pPr algn="just" rtl="0">
              <a:lnSpc>
                <a:spcPct val="150000"/>
              </a:lnSpc>
              <a:spcAft>
                <a:spcPts val="600"/>
              </a:spcAft>
              <a:tabLst>
                <a:tab pos="1736090" algn="l"/>
              </a:tabLst>
            </a:pPr>
            <a:r>
              <a:rPr lang="en-US" sz="2400" b="1" i="1" dirty="0" smtClean="0">
                <a:effectLst/>
                <a:latin typeface="Times New Roman"/>
                <a:ea typeface="Calibri"/>
                <a:cs typeface="Arial"/>
              </a:rPr>
              <a:t>Definition and Etiology </a:t>
            </a:r>
            <a:endParaRPr lang="en-US" sz="2400" dirty="0">
              <a:ea typeface="Calibri"/>
              <a:cs typeface="Arial"/>
            </a:endParaRPr>
          </a:p>
          <a:p>
            <a:pPr algn="just" rtl="0">
              <a:lnSpc>
                <a:spcPct val="150000"/>
              </a:lnSpc>
              <a:spcAft>
                <a:spcPts val="600"/>
              </a:spcAft>
              <a:tabLst>
                <a:tab pos="1736090" algn="l"/>
              </a:tabLst>
            </a:pPr>
            <a:r>
              <a:rPr lang="en-US" sz="2400" dirty="0" err="1" smtClean="0">
                <a:effectLst/>
                <a:latin typeface="Times New Roman"/>
                <a:ea typeface="Calibri"/>
                <a:cs typeface="Arial"/>
              </a:rPr>
              <a:t>Abomasal</a:t>
            </a:r>
            <a:r>
              <a:rPr lang="en-US" sz="2400" dirty="0" smtClean="0">
                <a:effectLst/>
                <a:latin typeface="Times New Roman"/>
                <a:ea typeface="Calibri"/>
                <a:cs typeface="Arial"/>
              </a:rPr>
              <a:t> ulcers occur in cattle of all ages and rarely in sheep and goats. Signs of loss of gastric epithelium may range from no clinical signs, to hemorrhage and subsequent melena, to peritonitis if the erosive processes penetrate all layers of the abomasum.</a:t>
            </a:r>
            <a:endParaRPr lang="en-US" sz="2400" dirty="0">
              <a:ea typeface="Calibri"/>
              <a:cs typeface="Arial"/>
            </a:endParaRPr>
          </a:p>
        </p:txBody>
      </p:sp>
    </p:spTree>
    <p:extLst>
      <p:ext uri="{BB962C8B-B14F-4D97-AF65-F5344CB8AC3E}">
        <p14:creationId xmlns:p14="http://schemas.microsoft.com/office/powerpoint/2010/main" val="351114131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20688"/>
            <a:ext cx="8424936" cy="5463034"/>
          </a:xfrm>
          <a:prstGeom prst="rect">
            <a:avLst/>
          </a:prstGeom>
        </p:spPr>
        <p:txBody>
          <a:bodyPr wrap="square">
            <a:spAutoFit/>
          </a:bodyPr>
          <a:lstStyle/>
          <a:p>
            <a:pPr algn="just" rtl="0">
              <a:lnSpc>
                <a:spcPct val="150000"/>
              </a:lnSpc>
              <a:spcAft>
                <a:spcPts val="600"/>
              </a:spcAft>
              <a:tabLst>
                <a:tab pos="1736090" algn="l"/>
              </a:tabLst>
            </a:pPr>
            <a:r>
              <a:rPr lang="en-US" sz="2400" b="1" dirty="0" smtClean="0">
                <a:effectLst/>
                <a:latin typeface="Times New Roman"/>
                <a:ea typeface="Calibri"/>
                <a:cs typeface="Arial"/>
              </a:rPr>
              <a:t>Causes </a:t>
            </a:r>
            <a:endParaRPr lang="en-US" sz="2400" dirty="0">
              <a:ea typeface="Calibri"/>
              <a:cs typeface="Arial"/>
            </a:endParaRPr>
          </a:p>
          <a:p>
            <a:pPr algn="just" rtl="0">
              <a:lnSpc>
                <a:spcPct val="150000"/>
              </a:lnSpc>
              <a:spcAft>
                <a:spcPts val="600"/>
              </a:spcAft>
              <a:tabLst>
                <a:tab pos="1736090" algn="l"/>
              </a:tabLst>
            </a:pPr>
            <a:r>
              <a:rPr lang="en-US" sz="2400" b="1" dirty="0" smtClean="0">
                <a:effectLst/>
                <a:latin typeface="Times New Roman"/>
                <a:ea typeface="Calibri"/>
                <a:cs typeface="Arial"/>
              </a:rPr>
              <a:t>In calves, development of </a:t>
            </a:r>
            <a:r>
              <a:rPr lang="en-US" sz="2400" b="1" dirty="0" err="1" smtClean="0">
                <a:effectLst/>
                <a:latin typeface="Times New Roman"/>
                <a:ea typeface="Calibri"/>
                <a:cs typeface="Arial"/>
              </a:rPr>
              <a:t>abomasal</a:t>
            </a:r>
            <a:r>
              <a:rPr lang="en-US" sz="2400" b="1" dirty="0" smtClean="0">
                <a:effectLst/>
                <a:latin typeface="Times New Roman"/>
                <a:ea typeface="Calibri"/>
                <a:cs typeface="Arial"/>
              </a:rPr>
              <a:t> ulcers has been proposed to be associated with:</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Mineral deficiencies (mainly copper).</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Stress.</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Proliferation of microorganism (</a:t>
            </a:r>
            <a:r>
              <a:rPr lang="en-US" sz="2400" i="1" dirty="0" smtClean="0">
                <a:effectLst/>
                <a:latin typeface="Times New Roman"/>
                <a:ea typeface="Calibri"/>
                <a:cs typeface="Arial"/>
              </a:rPr>
              <a:t>Clostridium </a:t>
            </a:r>
            <a:r>
              <a:rPr lang="en-US" sz="2400" i="1" dirty="0" err="1" smtClean="0">
                <a:effectLst/>
                <a:latin typeface="Times New Roman"/>
                <a:ea typeface="Calibri"/>
                <a:cs typeface="Arial"/>
              </a:rPr>
              <a:t>perfringens</a:t>
            </a:r>
            <a:r>
              <a:rPr lang="en-US" sz="2400" i="1" dirty="0" smtClean="0">
                <a:effectLst/>
                <a:latin typeface="Times New Roman"/>
                <a:ea typeface="Calibri"/>
                <a:cs typeface="Arial"/>
              </a:rPr>
              <a:t> </a:t>
            </a:r>
            <a:r>
              <a:rPr lang="en-US" sz="2400" dirty="0" smtClean="0">
                <a:effectLst/>
                <a:latin typeface="Times New Roman"/>
                <a:ea typeface="Calibri"/>
                <a:cs typeface="Arial"/>
              </a:rPr>
              <a:t>type A or D, </a:t>
            </a:r>
            <a:r>
              <a:rPr lang="en-US" sz="2400" i="1" dirty="0" smtClean="0">
                <a:effectLst/>
                <a:latin typeface="Times New Roman"/>
                <a:ea typeface="Calibri"/>
                <a:cs typeface="Arial"/>
              </a:rPr>
              <a:t>Escherichia coli, </a:t>
            </a:r>
            <a:r>
              <a:rPr lang="en-US" sz="2400" dirty="0" err="1" smtClean="0">
                <a:effectLst/>
                <a:latin typeface="Times New Roman"/>
                <a:ea typeface="Calibri"/>
                <a:cs typeface="Arial"/>
              </a:rPr>
              <a:t>Sarcina</a:t>
            </a:r>
            <a:r>
              <a:rPr lang="en-US" sz="2400" dirty="0" smtClean="0">
                <a:effectLst/>
                <a:latin typeface="Times New Roman"/>
                <a:ea typeface="Calibri"/>
                <a:cs typeface="Arial"/>
              </a:rPr>
              <a:t>-like spp., fungi, or others).</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Abrasion of the </a:t>
            </a:r>
            <a:r>
              <a:rPr lang="en-US" sz="2400" dirty="0" err="1" smtClean="0">
                <a:effectLst/>
                <a:latin typeface="Times New Roman"/>
                <a:ea typeface="Calibri"/>
                <a:cs typeface="Arial"/>
              </a:rPr>
              <a:t>abomasal</a:t>
            </a:r>
            <a:r>
              <a:rPr lang="en-US" sz="2400" dirty="0" smtClean="0">
                <a:effectLst/>
                <a:latin typeface="Times New Roman"/>
                <a:ea typeface="Calibri"/>
                <a:cs typeface="Arial"/>
              </a:rPr>
              <a:t> mucosa by roughage, </a:t>
            </a:r>
            <a:r>
              <a:rPr lang="en-US" sz="2400" dirty="0" err="1" smtClean="0">
                <a:effectLst/>
                <a:latin typeface="Times New Roman"/>
                <a:ea typeface="Calibri"/>
                <a:cs typeface="Arial"/>
              </a:rPr>
              <a:t>geosediments</a:t>
            </a:r>
            <a:r>
              <a:rPr lang="en-US" sz="2400" dirty="0" smtClean="0">
                <a:effectLst/>
                <a:latin typeface="Times New Roman"/>
                <a:ea typeface="Calibri"/>
                <a:cs typeface="Arial"/>
              </a:rPr>
              <a:t>, or </a:t>
            </a:r>
            <a:r>
              <a:rPr lang="en-US" sz="2400" dirty="0" err="1" smtClean="0">
                <a:effectLst/>
                <a:latin typeface="Times New Roman"/>
                <a:ea typeface="Calibri"/>
                <a:cs typeface="Arial"/>
              </a:rPr>
              <a:t>trichobezoars</a:t>
            </a:r>
            <a:r>
              <a:rPr lang="en-US" sz="2400"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24673010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856984" cy="6093976"/>
          </a:xfrm>
          <a:prstGeom prst="rect">
            <a:avLst/>
          </a:prstGeom>
        </p:spPr>
        <p:txBody>
          <a:bodyPr wrap="square">
            <a:spAutoFit/>
          </a:bodyPr>
          <a:lstStyle/>
          <a:p>
            <a:pPr algn="just" rtl="0">
              <a:lnSpc>
                <a:spcPct val="150000"/>
              </a:lnSpc>
              <a:spcAft>
                <a:spcPts val="600"/>
              </a:spcAft>
              <a:tabLst>
                <a:tab pos="1736090" algn="l"/>
              </a:tabLst>
            </a:pPr>
            <a:r>
              <a:rPr lang="en-US" sz="2400" b="1" dirty="0" smtClean="0">
                <a:effectLst/>
                <a:latin typeface="Times New Roman"/>
                <a:ea typeface="Calibri"/>
                <a:cs typeface="Arial"/>
              </a:rPr>
              <a:t>In adult cattle, the disease </a:t>
            </a:r>
            <a:r>
              <a:rPr lang="en-US" sz="2400" b="1" dirty="0" err="1" smtClean="0">
                <a:effectLst/>
                <a:latin typeface="Times New Roman"/>
                <a:ea typeface="Calibri"/>
                <a:cs typeface="Arial"/>
              </a:rPr>
              <a:t>isassociated</a:t>
            </a:r>
            <a:r>
              <a:rPr lang="en-US" sz="2400" b="1" dirty="0" smtClean="0">
                <a:effectLst/>
                <a:latin typeface="Times New Roman"/>
                <a:ea typeface="Calibri"/>
                <a:cs typeface="Arial"/>
              </a:rPr>
              <a:t> with:</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Stress such as recent parturition.</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Peak milk production.</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Presence of concurrent diseases (mainly those of the </a:t>
            </a:r>
            <a:r>
              <a:rPr lang="en-US" sz="2400" dirty="0" err="1" smtClean="0">
                <a:effectLst/>
                <a:latin typeface="Times New Roman"/>
                <a:ea typeface="Calibri"/>
                <a:cs typeface="Arial"/>
              </a:rPr>
              <a:t>peripartum</a:t>
            </a:r>
            <a:r>
              <a:rPr lang="en-US" sz="2400" dirty="0" smtClean="0">
                <a:effectLst/>
                <a:latin typeface="Times New Roman"/>
                <a:ea typeface="Calibri"/>
                <a:cs typeface="Arial"/>
              </a:rPr>
              <a:t> period).</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With diets high in starch.</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a:t>
            </a:r>
            <a:r>
              <a:rPr lang="en-US" sz="2400" dirty="0" err="1" smtClean="0">
                <a:effectLst/>
                <a:latin typeface="Times New Roman"/>
                <a:ea typeface="Calibri"/>
                <a:cs typeface="Arial"/>
              </a:rPr>
              <a:t>Lymphosarcoma</a:t>
            </a:r>
            <a:r>
              <a:rPr lang="en-US" sz="2400" dirty="0" smtClean="0">
                <a:effectLst/>
                <a:latin typeface="Times New Roman"/>
                <a:ea typeface="Calibri"/>
                <a:cs typeface="Arial"/>
              </a:rPr>
              <a:t> of the abomasum may also lead to clinical signs of ulcer disease. </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Finally, </a:t>
            </a:r>
            <a:r>
              <a:rPr lang="en-US" sz="2400" dirty="0" err="1" smtClean="0">
                <a:effectLst/>
                <a:latin typeface="Times New Roman"/>
                <a:ea typeface="Calibri"/>
                <a:cs typeface="Arial"/>
              </a:rPr>
              <a:t>abomasal</a:t>
            </a:r>
            <a:r>
              <a:rPr lang="en-US" sz="2400" dirty="0" smtClean="0">
                <a:effectLst/>
                <a:latin typeface="Times New Roman"/>
                <a:ea typeface="Calibri"/>
                <a:cs typeface="Arial"/>
              </a:rPr>
              <a:t> ulcers are an adverse effect of </a:t>
            </a:r>
            <a:r>
              <a:rPr lang="en-US" sz="2400" dirty="0" err="1" smtClean="0">
                <a:effectLst/>
                <a:latin typeface="Times New Roman"/>
                <a:ea typeface="Calibri"/>
                <a:cs typeface="Arial"/>
              </a:rPr>
              <a:t>antiinflammatory</a:t>
            </a:r>
            <a:r>
              <a:rPr lang="en-US" sz="2400" dirty="0" smtClean="0">
                <a:effectLst/>
                <a:latin typeface="Times New Roman"/>
                <a:ea typeface="Calibri"/>
                <a:cs typeface="Arial"/>
              </a:rPr>
              <a:t> drugs.</a:t>
            </a:r>
            <a:endParaRPr lang="en-US" sz="2400" dirty="0">
              <a:ea typeface="Calibri"/>
              <a:cs typeface="Arial"/>
            </a:endParaRPr>
          </a:p>
        </p:txBody>
      </p:sp>
    </p:spTree>
    <p:extLst>
      <p:ext uri="{BB962C8B-B14F-4D97-AF65-F5344CB8AC3E}">
        <p14:creationId xmlns:p14="http://schemas.microsoft.com/office/powerpoint/2010/main" val="240596932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7086" y="116632"/>
            <a:ext cx="8964488" cy="5659883"/>
          </a:xfrm>
          <a:prstGeom prst="rect">
            <a:avLst/>
          </a:prstGeom>
        </p:spPr>
        <p:txBody>
          <a:bodyPr wrap="square">
            <a:spAutoFit/>
          </a:bodyPr>
          <a:lstStyle/>
          <a:p>
            <a:pPr algn="just" rtl="0">
              <a:lnSpc>
                <a:spcPct val="150000"/>
              </a:lnSpc>
              <a:spcAft>
                <a:spcPts val="600"/>
              </a:spcAft>
              <a:tabLst>
                <a:tab pos="1736090" algn="l"/>
              </a:tabLst>
            </a:pPr>
            <a:r>
              <a:rPr lang="en-US" sz="2000" b="1" dirty="0" smtClean="0">
                <a:effectLst/>
                <a:latin typeface="Times New Roman"/>
                <a:ea typeface="Calibri"/>
                <a:cs typeface="Arial"/>
              </a:rPr>
              <a:t>Clinical Signs</a:t>
            </a:r>
            <a:endParaRPr lang="en-US" sz="2000" dirty="0">
              <a:ea typeface="Calibri"/>
              <a:cs typeface="Arial"/>
            </a:endParaRPr>
          </a:p>
          <a:p>
            <a:pPr algn="just" rtl="0">
              <a:lnSpc>
                <a:spcPct val="150000"/>
              </a:lnSpc>
              <a:spcAft>
                <a:spcPts val="600"/>
              </a:spcAft>
              <a:tabLst>
                <a:tab pos="1736090" algn="l"/>
              </a:tabLst>
            </a:pPr>
            <a:r>
              <a:rPr lang="en-US" sz="2000" b="1" dirty="0" smtClean="0">
                <a:effectLst/>
                <a:latin typeface="Times New Roman"/>
                <a:ea typeface="Calibri"/>
                <a:cs typeface="Arial"/>
              </a:rPr>
              <a:t>Classified </a:t>
            </a:r>
            <a:r>
              <a:rPr lang="en-US" sz="2000" b="1" dirty="0" err="1" smtClean="0">
                <a:effectLst/>
                <a:latin typeface="Times New Roman"/>
                <a:ea typeface="Calibri"/>
                <a:cs typeface="Arial"/>
              </a:rPr>
              <a:t>abomasal</a:t>
            </a:r>
            <a:r>
              <a:rPr lang="en-US" sz="2000" b="1" dirty="0" smtClean="0">
                <a:effectLst/>
                <a:latin typeface="Times New Roman"/>
                <a:ea typeface="Calibri"/>
                <a:cs typeface="Arial"/>
              </a:rPr>
              <a:t> ulcers into four types:</a:t>
            </a:r>
            <a:endParaRPr lang="en-US" sz="2000" dirty="0">
              <a:ea typeface="Calibri"/>
              <a:cs typeface="Arial"/>
            </a:endParaRPr>
          </a:p>
          <a:p>
            <a:pPr marL="342900" lvl="0" indent="-342900" algn="just" rtl="0">
              <a:lnSpc>
                <a:spcPct val="150000"/>
              </a:lnSpc>
              <a:spcAft>
                <a:spcPts val="600"/>
              </a:spcAft>
              <a:buFont typeface="+mj-lt"/>
              <a:buAutoNum type="alphaUcPeriod"/>
              <a:tabLst>
                <a:tab pos="1736090" algn="l"/>
              </a:tabLst>
            </a:pPr>
            <a:r>
              <a:rPr lang="en-US" sz="2000" b="1" dirty="0" err="1" smtClean="0">
                <a:effectLst/>
                <a:latin typeface="Times New Roman"/>
                <a:ea typeface="Calibri"/>
                <a:cs typeface="Arial"/>
              </a:rPr>
              <a:t>N</a:t>
            </a:r>
            <a:r>
              <a:rPr lang="en-US" sz="2000" dirty="0" err="1" smtClean="0">
                <a:effectLst/>
                <a:latin typeface="Times New Roman"/>
                <a:ea typeface="Calibri"/>
                <a:cs typeface="Arial"/>
              </a:rPr>
              <a:t>onperforating</a:t>
            </a:r>
            <a:r>
              <a:rPr lang="en-US" sz="2000" dirty="0" smtClean="0">
                <a:effectLst/>
                <a:latin typeface="Times New Roman"/>
                <a:ea typeface="Calibri"/>
                <a:cs typeface="Arial"/>
              </a:rPr>
              <a:t>.</a:t>
            </a:r>
            <a:r>
              <a:rPr lang="en-US" sz="2000" dirty="0" smtClean="0">
                <a:effectLst/>
                <a:latin typeface="MinionPro-Regular"/>
                <a:ea typeface="Calibri"/>
                <a:cs typeface="MinionPro-Regular"/>
              </a:rPr>
              <a:t> </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Lesion</a:t>
            </a:r>
            <a:r>
              <a:rPr lang="en-US" sz="2000" dirty="0" smtClean="0">
                <a:effectLst/>
                <a:latin typeface="Times New Roman"/>
                <a:ea typeface="Calibri"/>
                <a:cs typeface="Arial"/>
              </a:rPr>
              <a:t>: Mucosal and some </a:t>
            </a:r>
            <a:r>
              <a:rPr lang="en-US" sz="2000" dirty="0" err="1" smtClean="0">
                <a:effectLst/>
                <a:latin typeface="Times New Roman"/>
                <a:ea typeface="Calibri"/>
                <a:cs typeface="Arial"/>
              </a:rPr>
              <a:t>submucosal</a:t>
            </a:r>
            <a:r>
              <a:rPr lang="en-US" sz="2000" dirty="0" smtClean="0">
                <a:effectLst/>
                <a:latin typeface="Times New Roman"/>
                <a:ea typeface="Calibri"/>
                <a:cs typeface="Arial"/>
              </a:rPr>
              <a:t> tissue loss; focal mural thickening; local </a:t>
            </a:r>
            <a:r>
              <a:rPr lang="en-US" sz="2000" dirty="0" err="1" smtClean="0">
                <a:effectLst/>
                <a:latin typeface="Times New Roman"/>
                <a:ea typeface="Calibri"/>
                <a:cs typeface="Arial"/>
              </a:rPr>
              <a:t>serositis</a:t>
            </a:r>
            <a:r>
              <a:rPr lang="en-US" sz="2000" dirty="0" smtClean="0">
                <a:effectLst/>
                <a:latin typeface="Times New Roman"/>
                <a:ea typeface="Calibri"/>
                <a:cs typeface="Arial"/>
              </a:rPr>
              <a:t>.</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Signs</a:t>
            </a:r>
            <a:r>
              <a:rPr lang="en-US" sz="2000" dirty="0" smtClean="0">
                <a:effectLst/>
                <a:latin typeface="Times New Roman"/>
                <a:ea typeface="Calibri"/>
                <a:cs typeface="Arial"/>
              </a:rPr>
              <a:t>: Partial anorexia; decreased </a:t>
            </a:r>
            <a:r>
              <a:rPr lang="en-US" sz="2000" dirty="0" err="1" smtClean="0">
                <a:effectLst/>
                <a:latin typeface="Times New Roman"/>
                <a:ea typeface="Calibri"/>
                <a:cs typeface="Arial"/>
              </a:rPr>
              <a:t>ruminal</a:t>
            </a:r>
            <a:r>
              <a:rPr lang="en-US" sz="2000" dirty="0" smtClean="0">
                <a:effectLst/>
                <a:latin typeface="Times New Roman"/>
                <a:ea typeface="Calibri"/>
                <a:cs typeface="Arial"/>
              </a:rPr>
              <a:t> </a:t>
            </a:r>
            <a:r>
              <a:rPr lang="en-US" sz="2000" dirty="0" err="1" smtClean="0">
                <a:effectLst/>
                <a:latin typeface="Times New Roman"/>
                <a:ea typeface="Calibri"/>
                <a:cs typeface="Arial"/>
              </a:rPr>
              <a:t>motility;positive</a:t>
            </a:r>
            <a:r>
              <a:rPr lang="en-US" sz="2000" dirty="0" smtClean="0">
                <a:effectLst/>
                <a:latin typeface="Times New Roman"/>
                <a:ea typeface="Calibri"/>
                <a:cs typeface="Arial"/>
              </a:rPr>
              <a:t> fecal occult blood</a:t>
            </a:r>
            <a:endParaRPr lang="en-US" sz="2000" dirty="0">
              <a:ea typeface="Calibri"/>
              <a:cs typeface="Arial"/>
            </a:endParaRPr>
          </a:p>
          <a:p>
            <a:pPr lvl="0" algn="just" rtl="0">
              <a:lnSpc>
                <a:spcPct val="150000"/>
              </a:lnSpc>
              <a:spcAft>
                <a:spcPts val="600"/>
              </a:spcAft>
              <a:tabLst>
                <a:tab pos="1736090" algn="l"/>
              </a:tabLst>
            </a:pPr>
            <a:r>
              <a:rPr lang="en-US" sz="2000" dirty="0" smtClean="0">
                <a:effectLst/>
                <a:latin typeface="Times New Roman"/>
                <a:ea typeface="Calibri"/>
                <a:cs typeface="Arial"/>
              </a:rPr>
              <a:t>B. </a:t>
            </a:r>
            <a:r>
              <a:rPr lang="en-US" sz="2000" dirty="0" err="1" smtClean="0">
                <a:effectLst/>
                <a:latin typeface="Times New Roman"/>
                <a:ea typeface="Calibri"/>
                <a:cs typeface="Arial"/>
              </a:rPr>
              <a:t>Nonperforating</a:t>
            </a:r>
            <a:r>
              <a:rPr lang="en-US" sz="2000" dirty="0" smtClean="0">
                <a:effectLst/>
                <a:latin typeface="Times New Roman"/>
                <a:ea typeface="Calibri"/>
                <a:cs typeface="Arial"/>
              </a:rPr>
              <a:t> with severe blood loss, </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Lesion</a:t>
            </a:r>
            <a:r>
              <a:rPr lang="en-US" sz="2000" dirty="0" smtClean="0">
                <a:effectLst/>
                <a:latin typeface="Times New Roman"/>
                <a:ea typeface="Calibri"/>
                <a:cs typeface="Arial"/>
              </a:rPr>
              <a:t>: Penetration of mucosa and </a:t>
            </a:r>
            <a:r>
              <a:rPr lang="en-US" sz="2000" dirty="0" err="1" smtClean="0">
                <a:effectLst/>
                <a:latin typeface="Times New Roman"/>
                <a:ea typeface="Calibri"/>
                <a:cs typeface="Arial"/>
              </a:rPr>
              <a:t>submucosal</a:t>
            </a:r>
            <a:r>
              <a:rPr lang="en-US" sz="2000" dirty="0" smtClean="0">
                <a:effectLst/>
                <a:latin typeface="Times New Roman"/>
                <a:ea typeface="Calibri"/>
                <a:cs typeface="Arial"/>
              </a:rPr>
              <a:t> blood vessel; hemorrhage into </a:t>
            </a:r>
            <a:r>
              <a:rPr lang="en-US" sz="2000" dirty="0" err="1" smtClean="0">
                <a:effectLst/>
                <a:latin typeface="Times New Roman"/>
                <a:ea typeface="Calibri"/>
                <a:cs typeface="Arial"/>
              </a:rPr>
              <a:t>abomasums</a:t>
            </a:r>
            <a:r>
              <a:rPr lang="en-US" sz="2000" dirty="0" smtClean="0">
                <a:effectLst/>
                <a:latin typeface="Times New Roman"/>
                <a:ea typeface="Calibri"/>
                <a:cs typeface="Arial"/>
              </a:rPr>
              <a:t>.</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Signs</a:t>
            </a:r>
            <a:r>
              <a:rPr lang="en-US" sz="2000" dirty="0" smtClean="0">
                <a:effectLst/>
                <a:latin typeface="Times New Roman"/>
                <a:ea typeface="Calibri"/>
                <a:cs typeface="Arial"/>
              </a:rPr>
              <a:t>: Partial anorexia; decreased </a:t>
            </a:r>
            <a:r>
              <a:rPr lang="en-US" sz="2000" dirty="0" err="1" smtClean="0">
                <a:effectLst/>
                <a:latin typeface="Times New Roman"/>
                <a:ea typeface="Calibri"/>
                <a:cs typeface="Arial"/>
              </a:rPr>
              <a:t>ruminal</a:t>
            </a:r>
            <a:r>
              <a:rPr lang="en-US" sz="2000" dirty="0" smtClean="0">
                <a:effectLst/>
                <a:latin typeface="Times New Roman"/>
                <a:ea typeface="Calibri"/>
                <a:cs typeface="Arial"/>
              </a:rPr>
              <a:t> motility; anemia; pale mucous membranes; melena; tachycardia; cool extremities</a:t>
            </a:r>
            <a:endParaRPr lang="en-US" sz="2000" dirty="0">
              <a:ea typeface="Calibri"/>
              <a:cs typeface="Arial"/>
            </a:endParaRPr>
          </a:p>
        </p:txBody>
      </p:sp>
    </p:spTree>
    <p:extLst>
      <p:ext uri="{BB962C8B-B14F-4D97-AF65-F5344CB8AC3E}">
        <p14:creationId xmlns:p14="http://schemas.microsoft.com/office/powerpoint/2010/main" val="256097913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48680"/>
            <a:ext cx="8856984" cy="5967659"/>
          </a:xfrm>
          <a:prstGeom prst="rect">
            <a:avLst/>
          </a:prstGeom>
        </p:spPr>
        <p:txBody>
          <a:bodyPr wrap="square">
            <a:spAutoFit/>
          </a:bodyPr>
          <a:lstStyle/>
          <a:p>
            <a:pPr lvl="0" algn="just" rtl="0">
              <a:lnSpc>
                <a:spcPct val="150000"/>
              </a:lnSpc>
              <a:spcAft>
                <a:spcPts val="600"/>
              </a:spcAft>
              <a:tabLst>
                <a:tab pos="1736090" algn="l"/>
              </a:tabLst>
            </a:pPr>
            <a:r>
              <a:rPr lang="en-US" sz="2000" dirty="0" smtClean="0">
                <a:latin typeface="Times New Roman"/>
                <a:ea typeface="Calibri"/>
                <a:cs typeface="Arial"/>
              </a:rPr>
              <a:t>C. </a:t>
            </a:r>
            <a:r>
              <a:rPr lang="en-US" sz="2000" dirty="0" smtClean="0">
                <a:effectLst/>
                <a:latin typeface="Times New Roman"/>
                <a:ea typeface="Calibri"/>
                <a:cs typeface="Arial"/>
              </a:rPr>
              <a:t> </a:t>
            </a:r>
            <a:r>
              <a:rPr lang="en-US" sz="2000" dirty="0" err="1" smtClean="0">
                <a:effectLst/>
                <a:latin typeface="Times New Roman"/>
                <a:ea typeface="Calibri"/>
                <a:cs typeface="Arial"/>
              </a:rPr>
              <a:t>perforatingwith</a:t>
            </a:r>
            <a:r>
              <a:rPr lang="en-US" sz="2000" dirty="0" smtClean="0">
                <a:effectLst/>
                <a:latin typeface="Times New Roman"/>
                <a:ea typeface="Calibri"/>
                <a:cs typeface="Arial"/>
              </a:rPr>
              <a:t> local peritonitis.</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Lesion</a:t>
            </a:r>
            <a:r>
              <a:rPr lang="en-US" sz="2000" dirty="0" smtClean="0">
                <a:effectLst/>
                <a:latin typeface="Times New Roman"/>
                <a:ea typeface="Calibri"/>
                <a:cs typeface="Arial"/>
              </a:rPr>
              <a:t>: Penetration from mucosa to serosa; leakage of </a:t>
            </a:r>
            <a:r>
              <a:rPr lang="en-US" sz="2000" dirty="0" err="1" smtClean="0">
                <a:effectLst/>
                <a:latin typeface="Times New Roman"/>
                <a:ea typeface="Calibri"/>
                <a:cs typeface="Arial"/>
              </a:rPr>
              <a:t>abomasal</a:t>
            </a:r>
            <a:r>
              <a:rPr lang="en-US" sz="2000" dirty="0" smtClean="0">
                <a:effectLst/>
                <a:latin typeface="Times New Roman"/>
                <a:ea typeface="Calibri"/>
                <a:cs typeface="Arial"/>
              </a:rPr>
              <a:t> contents; localized peritoneal reaction with adhesion formation</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Signs</a:t>
            </a:r>
            <a:r>
              <a:rPr lang="en-US" sz="2000" dirty="0" smtClean="0">
                <a:effectLst/>
                <a:latin typeface="Times New Roman"/>
                <a:ea typeface="Calibri"/>
                <a:cs typeface="Arial"/>
              </a:rPr>
              <a:t>: Total anorexia; low-grade fever; decreased to absent </a:t>
            </a:r>
            <a:r>
              <a:rPr lang="en-US" sz="2000" dirty="0" err="1" smtClean="0">
                <a:effectLst/>
                <a:latin typeface="Times New Roman"/>
                <a:ea typeface="Calibri"/>
                <a:cs typeface="Arial"/>
              </a:rPr>
              <a:t>ruminal</a:t>
            </a:r>
            <a:r>
              <a:rPr lang="en-US" sz="2000" dirty="0" smtClean="0">
                <a:effectLst/>
                <a:latin typeface="Times New Roman"/>
                <a:ea typeface="Calibri"/>
                <a:cs typeface="Arial"/>
              </a:rPr>
              <a:t> motility; localized abdominal pain; very similar to traumatic </a:t>
            </a:r>
            <a:r>
              <a:rPr lang="en-US" sz="2000" dirty="0" err="1" smtClean="0">
                <a:effectLst/>
                <a:latin typeface="Times New Roman"/>
                <a:ea typeface="Calibri"/>
                <a:cs typeface="Arial"/>
              </a:rPr>
              <a:t>reticuloperitonitis</a:t>
            </a:r>
            <a:endParaRPr lang="en-US" sz="2000" dirty="0" smtClean="0">
              <a:ea typeface="Calibri"/>
              <a:cs typeface="Arial"/>
            </a:endParaRPr>
          </a:p>
          <a:p>
            <a:pPr lvl="0" algn="just" rtl="0">
              <a:lnSpc>
                <a:spcPct val="150000"/>
              </a:lnSpc>
              <a:spcAft>
                <a:spcPts val="600"/>
              </a:spcAft>
              <a:tabLst>
                <a:tab pos="1736090" algn="l"/>
              </a:tabLst>
            </a:pPr>
            <a:r>
              <a:rPr lang="en-US" sz="2000" dirty="0" smtClean="0">
                <a:latin typeface="Times New Roman"/>
                <a:ea typeface="Calibri"/>
                <a:cs typeface="Arial"/>
              </a:rPr>
              <a:t>D. </a:t>
            </a:r>
            <a:r>
              <a:rPr lang="en-US" sz="2000" dirty="0" smtClean="0">
                <a:effectLst/>
                <a:latin typeface="Times New Roman"/>
                <a:ea typeface="Calibri"/>
                <a:cs typeface="Arial"/>
              </a:rPr>
              <a:t>Perforating with  diffuse peritonitis.</a:t>
            </a:r>
            <a:endParaRPr lang="en-US" sz="2000" dirty="0" smtClean="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Lesion</a:t>
            </a:r>
            <a:r>
              <a:rPr lang="en-US" sz="2000" dirty="0" smtClean="0">
                <a:effectLst/>
                <a:latin typeface="Times New Roman"/>
                <a:ea typeface="Calibri"/>
                <a:cs typeface="Arial"/>
              </a:rPr>
              <a:t>: Penetration from mucosa to serosa; widespread contamination of the peritoneal cavity with </a:t>
            </a:r>
            <a:r>
              <a:rPr lang="en-US" sz="2000" dirty="0" err="1" smtClean="0">
                <a:effectLst/>
                <a:latin typeface="Times New Roman"/>
                <a:ea typeface="Calibri"/>
                <a:cs typeface="Arial"/>
              </a:rPr>
              <a:t>abomasal</a:t>
            </a:r>
            <a:r>
              <a:rPr lang="en-US" sz="2000" dirty="0" smtClean="0">
                <a:effectLst/>
                <a:latin typeface="Times New Roman"/>
                <a:ea typeface="Calibri"/>
                <a:cs typeface="Arial"/>
              </a:rPr>
              <a:t> contents; significant exudate in peritoneal cavity.</a:t>
            </a:r>
            <a:endParaRPr lang="en-US" sz="2000" dirty="0">
              <a:ea typeface="Calibri"/>
              <a:cs typeface="Arial"/>
            </a:endParaRPr>
          </a:p>
          <a:p>
            <a:pPr marL="466725" algn="just" rtl="0">
              <a:lnSpc>
                <a:spcPct val="150000"/>
              </a:lnSpc>
              <a:spcAft>
                <a:spcPts val="600"/>
              </a:spcAft>
              <a:tabLst>
                <a:tab pos="1736090" algn="l"/>
              </a:tabLst>
            </a:pPr>
            <a:r>
              <a:rPr lang="en-US" sz="2000" b="1" dirty="0" smtClean="0">
                <a:effectLst/>
                <a:latin typeface="Times New Roman"/>
                <a:ea typeface="Calibri"/>
                <a:cs typeface="Arial"/>
              </a:rPr>
              <a:t>Signs</a:t>
            </a:r>
            <a:r>
              <a:rPr lang="en-US" sz="2000" dirty="0" smtClean="0">
                <a:effectLst/>
                <a:latin typeface="Times New Roman"/>
                <a:ea typeface="Calibri"/>
                <a:cs typeface="Arial"/>
              </a:rPr>
              <a:t>: Total anorexia; fever early, then hypothermia; ileus of entire gastrointestinal tract; tachycardia; shock; terminally recumbent with grunt on respiration.</a:t>
            </a:r>
            <a:endParaRPr lang="en-US" sz="2000" dirty="0">
              <a:ea typeface="Calibri"/>
              <a:cs typeface="Arial"/>
            </a:endParaRPr>
          </a:p>
        </p:txBody>
      </p:sp>
    </p:spTree>
    <p:extLst>
      <p:ext uri="{BB962C8B-B14F-4D97-AF65-F5344CB8AC3E}">
        <p14:creationId xmlns:p14="http://schemas.microsoft.com/office/powerpoint/2010/main" val="67004917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6140142"/>
          </a:xfrm>
          <a:prstGeom prst="rect">
            <a:avLst/>
          </a:prstGeom>
        </p:spPr>
        <p:txBody>
          <a:bodyPr wrap="square">
            <a:spAutoFit/>
          </a:bodyPr>
          <a:lstStyle/>
          <a:p>
            <a:pPr algn="just" rtl="0">
              <a:lnSpc>
                <a:spcPct val="150000"/>
              </a:lnSpc>
              <a:spcAft>
                <a:spcPts val="600"/>
              </a:spcAft>
              <a:tabLst>
                <a:tab pos="1736090" algn="l"/>
              </a:tabLst>
            </a:pPr>
            <a:r>
              <a:rPr lang="en-US" sz="2400" b="1" dirty="0" smtClean="0">
                <a:effectLst/>
                <a:latin typeface="Times New Roman"/>
                <a:ea typeface="Calibri"/>
                <a:cs typeface="Arial"/>
              </a:rPr>
              <a:t>Differential diagnosis </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Duodenal ulceration.</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 acute and chronic traumatic </a:t>
            </a:r>
            <a:r>
              <a:rPr lang="en-US" sz="2400" dirty="0" err="1" smtClean="0">
                <a:effectLst/>
                <a:latin typeface="Times New Roman"/>
                <a:ea typeface="Calibri"/>
                <a:cs typeface="Arial"/>
              </a:rPr>
              <a:t>reticuloperitonitis</a:t>
            </a:r>
            <a:r>
              <a:rPr lang="en-US" sz="2400" dirty="0" smtClean="0">
                <a:effectLst/>
                <a:latin typeface="Times New Roman"/>
                <a:ea typeface="Calibri"/>
                <a:cs typeface="Arial"/>
              </a:rPr>
              <a:t> if ulcer perforated.</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acute diffuse peritonitis if perforated.</a:t>
            </a:r>
            <a:endParaRPr lang="en-US" sz="2400" dirty="0" smtClean="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rPr>
              <a:t>right-side dilatation of abomasum. </a:t>
            </a:r>
          </a:p>
          <a:p>
            <a:pPr algn="just" rtl="0">
              <a:lnSpc>
                <a:spcPct val="150000"/>
              </a:lnSpc>
              <a:spcAft>
                <a:spcPts val="600"/>
              </a:spcAft>
              <a:tabLst>
                <a:tab pos="1736090" algn="l"/>
              </a:tabLst>
            </a:pPr>
            <a:r>
              <a:rPr lang="en-US" sz="2400" b="1" dirty="0" smtClean="0">
                <a:effectLst/>
                <a:latin typeface="Times New Roman"/>
                <a:ea typeface="Calibri"/>
                <a:cs typeface="Arial"/>
              </a:rPr>
              <a:t>Clinical pathology </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Melena.</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Occult blood in feces.</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Anemia.</a:t>
            </a:r>
            <a:endParaRPr lang="en-US" sz="2400" dirty="0">
              <a:ea typeface="Calibri"/>
              <a:cs typeface="Arial"/>
            </a:endParaRPr>
          </a:p>
          <a:p>
            <a:pPr algn="l" rtl="0"/>
            <a:r>
              <a:rPr lang="en-US" sz="2400" dirty="0" smtClean="0">
                <a:effectLst/>
                <a:latin typeface="Times New Roman"/>
                <a:ea typeface="Calibri"/>
              </a:rPr>
              <a:t>4. Duodenal Ulceration</a:t>
            </a:r>
            <a:endParaRPr lang="ar-IQ" sz="2400" dirty="0"/>
          </a:p>
        </p:txBody>
      </p:sp>
    </p:spTree>
    <p:extLst>
      <p:ext uri="{BB962C8B-B14F-4D97-AF65-F5344CB8AC3E}">
        <p14:creationId xmlns:p14="http://schemas.microsoft.com/office/powerpoint/2010/main" val="17989499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856983" cy="7065845"/>
          </a:xfrm>
          <a:prstGeom prst="rect">
            <a:avLst/>
          </a:prstGeom>
        </p:spPr>
        <p:txBody>
          <a:bodyPr wrap="square">
            <a:spAutoFit/>
          </a:bodyPr>
          <a:lstStyle/>
          <a:p>
            <a:pPr algn="just" rtl="0">
              <a:lnSpc>
                <a:spcPct val="150000"/>
              </a:lnSpc>
              <a:spcAft>
                <a:spcPts val="600"/>
              </a:spcAft>
              <a:tabLst>
                <a:tab pos="1736090" algn="l"/>
              </a:tabLst>
            </a:pPr>
            <a:r>
              <a:rPr lang="en-US" sz="2400" b="1" dirty="0" smtClean="0">
                <a:effectLst/>
                <a:latin typeface="Times New Roman"/>
                <a:ea typeface="Calibri"/>
                <a:cs typeface="Arial"/>
              </a:rPr>
              <a:t>Treatment </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Blood transfusion.</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Coagulants </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Antacid : The goal of antacid treatment is to create an environment that is favorable to ulcer healing. This can be done by decreasing acid secretion (oral or parenteral administration of histamine type-2 receptor antagonists [H2 antagonists] such as Cimetidine and ranitidine) or  proton pump inhibitors Omeprazole ) or neutralizing secreted acid (oral administration of magnesium hydroxide and aluminum hydroxide.</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Kaolin and Pectin.</a:t>
            </a:r>
            <a:endParaRPr lang="en-US" sz="2400" dirty="0">
              <a:ea typeface="Calibri"/>
              <a:cs typeface="Arial"/>
            </a:endParaRPr>
          </a:p>
          <a:p>
            <a:pPr marL="342900" lvl="0" indent="-342900" algn="just" rtl="0">
              <a:lnSpc>
                <a:spcPct val="150000"/>
              </a:lnSpc>
              <a:spcAft>
                <a:spcPts val="600"/>
              </a:spcAft>
              <a:buFont typeface="+mj-lt"/>
              <a:buAutoNum type="arabicPeriod"/>
              <a:tabLst>
                <a:tab pos="1736090" algn="l"/>
              </a:tabLst>
            </a:pPr>
            <a:r>
              <a:rPr lang="en-US" sz="2400" dirty="0" smtClean="0">
                <a:effectLst/>
                <a:latin typeface="Times New Roman"/>
                <a:ea typeface="Calibri"/>
                <a:cs typeface="Arial"/>
              </a:rPr>
              <a:t>Surgical Excision.</a:t>
            </a:r>
            <a:endParaRPr lang="en-US" sz="2400" dirty="0">
              <a:ea typeface="Calibri"/>
              <a:cs typeface="Arial"/>
            </a:endParaRPr>
          </a:p>
        </p:txBody>
      </p:sp>
    </p:spTree>
    <p:extLst>
      <p:ext uri="{BB962C8B-B14F-4D97-AF65-F5344CB8AC3E}">
        <p14:creationId xmlns:p14="http://schemas.microsoft.com/office/powerpoint/2010/main" val="3859779531"/>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TotalTime>
  <Words>492</Words>
  <Application>Microsoft Office PowerPoint</Application>
  <PresentationFormat>عرض على الشاشة (3:4)‏</PresentationFormat>
  <Paragraphs>48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Abomasal Ulcers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Abomasal Ulcers</dc:title>
  <dc:creator>Maher</dc:creator>
  <cp:lastModifiedBy>Maher</cp:lastModifiedBy>
  <cp:revision>4</cp:revision>
  <dcterms:created xsi:type="dcterms:W3CDTF">2017-12-25T08:15:12Z</dcterms:created>
  <dcterms:modified xsi:type="dcterms:W3CDTF">2017-12-25T19:56:17Z</dcterms:modified>
</cp:coreProperties>
</file>